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Proxima Nova" panose="0200050603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E7276-AB08-44AD-9F43-DC1179544EA8}">
  <a:tblStyle styleId="{D6FE7276-AB08-44AD-9F43-DC1179544EA8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AEBEB"/>
          </a:solidFill>
        </a:fill>
      </a:tcStyle>
    </a:wholeTbl>
    <a:band1H>
      <a:tcTxStyle/>
      <a:tcStyle>
        <a:tcBdr/>
        <a:fill>
          <a:solidFill>
            <a:srgbClr val="F5D3D3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5D3D3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f53d1bc93_0_1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f53d1bc93_0_1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g8f53d1bc93_0_11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Adjust considerations for your use case:  usability vs. development considerations, sales vs. development vs. support considerations, etc.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 Functionality Matrix on Slide 4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Compare vendor tools, or a tool/solution over time.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Can be a 1-3 ranking (1 weak; 2 neutral; 3 exceptional) or a scale of your choosing. Suggest keeping it simple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Each of the row items here may have an entire spreadsheet of weighted requirements that roll up into this.</a:t>
            </a:r>
            <a:endParaRPr/>
          </a:p>
        </p:txBody>
      </p:sp>
      <p:sp>
        <p:nvSpPr>
          <p:cNvPr id="78" name="Google Shape;7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8242599d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Rank the functionality on a 1-3 scale:</a:t>
            </a:r>
            <a:br>
              <a:rPr lang="en-US"/>
            </a:br>
            <a:r>
              <a:rPr lang="en-US"/>
              <a:t>3:  Dealbreaker, MUST have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2:  Desired functionality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1:  Would be nice to have, but not required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Composite Score should be the highest of the 1-3 scaled score; if it’s a deal breaker for one business unit but not another, it should still be rated a 3. If one BU rates it a 2 but everyone else a 1, the composite score should be a 2.</a:t>
            </a:r>
            <a:endParaRPr/>
          </a:p>
        </p:txBody>
      </p:sp>
      <p:sp>
        <p:nvSpPr>
          <p:cNvPr id="85" name="Google Shape;85;g48242599d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oogle Shape;14;p2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510450" y="1676400"/>
            <a:ext cx="8123100" cy="21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510450" y="4243083"/>
            <a:ext cx="8123100" cy="8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21967"/>
            <a:ext cx="8520600" cy="25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11700" y="4095067"/>
            <a:ext cx="8520600" cy="12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 rtl="0">
              <a:spcBef>
                <a:spcPts val="64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•"/>
              <a:defRPr/>
            </a:lvl1pPr>
            <a:lvl2pPr marL="914400" lvl="1" indent="-317500" algn="l" rtl="0">
              <a:spcBef>
                <a:spcPts val="160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160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160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–"/>
              <a:defRPr/>
            </a:lvl4pPr>
            <a:lvl5pPr marL="2286000" lvl="4" indent="-317500" algn="l" rtl="0">
              <a:spcBef>
                <a:spcPts val="1600"/>
              </a:spcBef>
              <a:spcAft>
                <a:spcPts val="0"/>
              </a:spcAft>
              <a:buClr>
                <a:srgbClr val="333333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6pPr>
            <a:lvl7pPr marL="3200400" lvl="6" indent="-3175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7pPr>
            <a:lvl8pPr marL="3657600" lvl="7" indent="-3175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8pPr>
            <a:lvl9pPr marL="4114800" lvl="8" indent="-31750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3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510450" y="2743200"/>
            <a:ext cx="8123100" cy="103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57975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10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607767"/>
            <a:ext cx="4045200" cy="201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1700" y="5649100"/>
            <a:ext cx="5998800" cy="7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265500" y="965600"/>
            <a:ext cx="40452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</a:t>
            </a:r>
            <a:br>
              <a:rPr lang="en-US"/>
            </a:br>
            <a:r>
              <a:rPr lang="en-US"/>
              <a:t>Decision/</a:t>
            </a:r>
            <a:br>
              <a:rPr lang="en-US"/>
            </a:br>
            <a:r>
              <a:rPr lang="en-US"/>
              <a:t>Discussion Matrix</a:t>
            </a: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/>
              <a:t>The matrix is meant to facilitate discussions between multiple organizational teams about software tools and, if needed, drive that discussion to a decision that is both objective and subjective.</a:t>
            </a:r>
            <a:br>
              <a:rPr lang="en-US"/>
            </a:b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You can use this decision/ discussion matrix to compare multiple vendor products, or to review a single product used by multiple groups, or the change in product functionality over time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Matrix definitions</a:t>
            </a:r>
            <a:endParaRPr sz="32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4" name="Google Shape;74;p15"/>
          <p:cNvGraphicFramePr/>
          <p:nvPr/>
        </p:nvGraphicFramePr>
        <p:xfrm>
          <a:off x="68824" y="941089"/>
          <a:ext cx="8998650" cy="5646500"/>
        </p:xfrm>
        <a:graphic>
          <a:graphicData uri="http://schemas.openxmlformats.org/drawingml/2006/table">
            <a:tbl>
              <a:tblPr firstRow="1" bandRow="1">
                <a:noFill/>
                <a:tableStyleId>{D6FE7276-AB08-44AD-9F43-DC1179544EA8}</a:tableStyleId>
              </a:tblPr>
              <a:tblGrid>
                <a:gridCol w="167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7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Business Considerations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Technical Considerations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/>
                        <a:t>Information </a:t>
                      </a:r>
                      <a:r>
                        <a:rPr lang="en-US" sz="1200" b="1" u="none" strike="noStrike" cap="none"/>
                        <a:t>Security</a:t>
                      </a:r>
                      <a:endParaRPr sz="12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U</a:t>
                      </a:r>
                      <a:r>
                        <a:rPr lang="en-US" sz="1200" u="none" strike="noStrike" cap="none"/>
                        <a:t>sers (internal and external) have been clearly defined and the type of data delivered by/to them has been documented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Vendor questionnaire has been completed and reviewed/accepted by our </a:t>
                      </a:r>
                      <a:r>
                        <a:rPr lang="en-US" sz="1200"/>
                        <a:t>InfoSec</a:t>
                      </a:r>
                      <a:r>
                        <a:rPr lang="en-US" sz="1200" u="none" strike="noStrike" cap="none"/>
                        <a:t> team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Enables Functionality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Can provide the needed functionality without negatively impacting security or other systems/processes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Meets technical requirements. The I</a:t>
                      </a:r>
                      <a:r>
                        <a:rPr lang="en-US" sz="1200"/>
                        <a:t>T</a:t>
                      </a:r>
                      <a:r>
                        <a:rPr lang="en-US" sz="1200" u="none" strike="noStrike" cap="none"/>
                        <a:t> organization is able to support implementation and maintenance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Usability</a:t>
                      </a:r>
                      <a:endParaRPr/>
                    </a:p>
                  </a:txBody>
                  <a:tcPr marL="91450" marR="91450" marT="45725" marB="457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Internal</a:t>
                      </a:r>
                      <a:r>
                        <a:rPr lang="en-US" sz="1200" u="none" strike="noStrike" cap="none"/>
                        <a:t> and/or external customers feel comfortable using the tool – it is intuitive</a:t>
                      </a:r>
                      <a:br>
                        <a:rPr lang="en-US" sz="1200" u="none" strike="noStrike" cap="none"/>
                      </a:br>
                      <a:r>
                        <a:rPr lang="en-US" sz="1200" u="none" strike="noStrike" cap="none"/>
                        <a:t> and easy to</a:t>
                      </a:r>
                      <a:r>
                        <a:rPr lang="en-US" sz="1200"/>
                        <a:t> onboard/self-service</a:t>
                      </a:r>
                      <a:r>
                        <a:rPr lang="en-US" sz="1200" u="none" strike="noStrike" cap="none"/>
                        <a:t>. Common configuration/set up changes</a:t>
                      </a:r>
                      <a:br>
                        <a:rPr lang="en-US" sz="1200" u="none" strike="noStrike" cap="none"/>
                      </a:br>
                      <a:r>
                        <a:rPr lang="en-US" sz="1200" u="none" strike="noStrike" cap="none"/>
                        <a:t> can be made without engaging IT or Support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Time to Implement</a:t>
                      </a:r>
                      <a:endParaRPr sz="1200" b="1" u="none" strike="noStrike" cap="none"/>
                    </a:p>
                  </a:txBody>
                  <a:tcPr marL="91450" marR="91450" marT="45725" marB="457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Solution and infrastructure can be implemented with</a:t>
                      </a:r>
                      <a:br>
                        <a:rPr lang="en-US" sz="1200" u="none" strike="noStrike" cap="none"/>
                      </a:br>
                      <a:r>
                        <a:rPr lang="en-US" sz="1200" u="none" strike="noStrike" cap="none"/>
                        <a:t> time to adequately train staff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Access to Service/Support</a:t>
                      </a:r>
                      <a:endParaRPr/>
                    </a:p>
                  </a:txBody>
                  <a:tcPr marL="91450" marR="91450" marT="45725" marB="457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Internal and/or external resources that can assist with implementation, training and problems are readily available and easily engaged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Ease of Maintenance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Downtime/business impact due to maintenance is minimal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Resources and documentation available to ensure consistent operation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4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Growth</a:t>
                      </a:r>
                      <a:endParaRPr sz="12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u="none" strike="noStrike" cap="none"/>
                        <a:t>Provides flexibility for changing business processes; allows us to serve our existing audience for next 18-24 months; allows us to add new audiences (ex: Languages, Industries)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Scalability; ability to scale infrastructure and resources without straining overhead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4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200" b="1" u="none" strike="noStrike" cap="none"/>
                        <a:t>Integration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Supports/enables processes crossing multiple business systems; integrations with other systems are robust/stable and do not require much intervention by IT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Uses accepted technology; integrates with existing and anticipated services</a:t>
                      </a:r>
                      <a:endParaRPr sz="12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5" name="Google Shape;75;p15"/>
          <p:cNvSpPr txBox="1"/>
          <p:nvPr/>
        </p:nvSpPr>
        <p:spPr>
          <a:xfrm>
            <a:off x="7285175" y="6548100"/>
            <a:ext cx="1782300" cy="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</a:rPr>
              <a:t>Origin:  Carlota Sage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Decision Matri</a:t>
            </a:r>
            <a:r>
              <a:rPr lang="en-US" sz="3200" b="0">
                <a:solidFill>
                  <a:srgbClr val="666666"/>
                </a:solidFill>
              </a:rPr>
              <a:t>x</a:t>
            </a:r>
            <a:endParaRPr sz="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1" name="Google Shape;81;p16"/>
          <p:cNvGraphicFramePr/>
          <p:nvPr/>
        </p:nvGraphicFramePr>
        <p:xfrm>
          <a:off x="310438" y="1032838"/>
          <a:ext cx="8525075" cy="5113900"/>
        </p:xfrm>
        <a:graphic>
          <a:graphicData uri="http://schemas.openxmlformats.org/drawingml/2006/table">
            <a:tbl>
              <a:tblPr firstRow="1" bandRow="1">
                <a:noFill/>
                <a:tableStyleId>{D6FE7276-AB08-44AD-9F43-DC1179544EA8}</a:tableStyleId>
              </a:tblPr>
              <a:tblGrid>
                <a:gridCol w="2435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2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2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2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6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b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[or Vendor A]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 months</a:t>
                      </a:r>
                      <a:b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[or Vendor B]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 months</a:t>
                      </a:r>
                      <a:b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[or Vendor C]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 years</a:t>
                      </a:r>
                      <a:b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[or Vendor D]</a:t>
                      </a:r>
                      <a:endParaRPr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Information </a:t>
                      </a:r>
                      <a:r>
                        <a:rPr lang="en-US" sz="1800" b="1" u="none" strike="noStrike" cap="none"/>
                        <a:t>Security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Functionality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Usability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Time to Implement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Access to Service/Support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Ease of Maintenance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2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Growth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 u="none" strike="noStrike" cap="none"/>
                        <a:t>Integration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2" name="Google Shape;82;p16"/>
          <p:cNvSpPr txBox="1"/>
          <p:nvPr/>
        </p:nvSpPr>
        <p:spPr>
          <a:xfrm>
            <a:off x="7051925" y="6251000"/>
            <a:ext cx="1782300" cy="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800">
                <a:solidFill>
                  <a:schemeClr val="lt1"/>
                </a:solidFill>
              </a:rPr>
              <a:t>Origin:  Carlota Sage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dirty="0">
                <a:solidFill>
                  <a:srgbClr val="666666"/>
                </a:solidFill>
              </a:rPr>
              <a:t>Example Functionality</a:t>
            </a:r>
            <a:r>
              <a:rPr lang="en-US" sz="3200" b="0" i="0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Matri</a:t>
            </a:r>
            <a:r>
              <a:rPr lang="en-US" sz="3200" b="0" dirty="0">
                <a:solidFill>
                  <a:srgbClr val="666666"/>
                </a:solidFill>
              </a:rPr>
              <a:t>x</a:t>
            </a:r>
            <a:endParaRPr sz="800" b="0" i="0" u="none" strike="noStrike" cap="none" dirty="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8" name="Google Shape;88;p17"/>
          <p:cNvGraphicFramePr/>
          <p:nvPr/>
        </p:nvGraphicFramePr>
        <p:xfrm>
          <a:off x="310438" y="1032838"/>
          <a:ext cx="8376275" cy="5227475"/>
        </p:xfrm>
        <a:graphic>
          <a:graphicData uri="http://schemas.openxmlformats.org/drawingml/2006/table">
            <a:tbl>
              <a:tblPr firstRow="1" bandRow="1">
                <a:noFill/>
                <a:tableStyleId>{D6FE7276-AB08-44AD-9F43-DC1179544EA8}</a:tableStyleId>
              </a:tblPr>
              <a:tblGrid>
                <a:gridCol w="239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5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5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Business Unit A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Business Unit B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Business Unit C</a:t>
                      </a:r>
                      <a:endParaRPr sz="1400" b="1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Composite Score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#1</a:t>
                      </a:r>
                      <a:endParaRPr sz="1800" b="1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2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#2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3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#3</a:t>
                      </a:r>
                      <a:endParaRPr sz="18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800" b="1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1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#4</a:t>
                      </a:r>
                      <a:endParaRPr sz="1800" b="1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2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#5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3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3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#6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3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2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#7</a:t>
                      </a:r>
                      <a:endParaRPr sz="1800" b="1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2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b="1"/>
                        <a:t>Function #8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3</a:t>
                      </a:r>
                      <a:endParaRPr sz="1400" b="1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9" name="Google Shape;89;p17"/>
          <p:cNvSpPr txBox="1"/>
          <p:nvPr/>
        </p:nvSpPr>
        <p:spPr>
          <a:xfrm>
            <a:off x="7051925" y="6251000"/>
            <a:ext cx="1782300" cy="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</a:rPr>
              <a:t>Origin:  Carlota Sage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Macintosh PowerPoint</Application>
  <PresentationFormat>On-screen Show (4:3)</PresentationFormat>
  <Paragraphs>105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Arial</vt:lpstr>
      <vt:lpstr>Proxima Nova</vt:lpstr>
      <vt:lpstr>Spearmint</vt:lpstr>
      <vt:lpstr>The  Decision/ Discussion Matrix</vt:lpstr>
      <vt:lpstr>Matrix definitions</vt:lpstr>
      <vt:lpstr>Decision Matrix</vt:lpstr>
      <vt:lpstr>Example Functionality Matrix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Decision/ Discussion Matrix</dc:title>
  <cp:lastModifiedBy>Carlota Sage</cp:lastModifiedBy>
  <cp:revision>2</cp:revision>
  <dcterms:modified xsi:type="dcterms:W3CDTF">2023-05-24T17:22:45Z</dcterms:modified>
</cp:coreProperties>
</file>